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2" r:id="rId17"/>
    <p:sldId id="271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9" autoAdjust="0"/>
    <p:restoredTop sz="77889" autoAdjust="0"/>
  </p:normalViewPr>
  <p:slideViewPr>
    <p:cSldViewPr snapToGrid="0" snapToObjects="1">
      <p:cViewPr varScale="1">
        <p:scale>
          <a:sx n="64" d="100"/>
          <a:sy n="64" d="100"/>
        </p:scale>
        <p:origin x="-1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364BC-A47E-194B-9D5C-034F19948809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253F1-DC3F-714F-87EA-4C87C816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2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Start with music playing</a:t>
            </a:r>
            <a:endParaRPr lang="en-US" sz="200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Beautiful Day -</a:t>
            </a:r>
            <a:endParaRPr lang="en-US" sz="200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ABC  - With any and all technology integrations always go back to good solid instruction starting with the basics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45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 &amp; Joy</a:t>
            </a:r>
          </a:p>
          <a:p>
            <a:endParaRPr lang="en-US" dirty="0" smtClean="0"/>
          </a:p>
          <a:p>
            <a:pPr>
              <a:buSzPct val="170000"/>
            </a:pPr>
            <a:r>
              <a:rPr lang="en-US" sz="1200" dirty="0" smtClean="0"/>
              <a:t>Begin with H.E.A.T</a:t>
            </a:r>
          </a:p>
          <a:p>
            <a:pPr>
              <a:buSzPct val="170000"/>
            </a:pPr>
            <a:r>
              <a:rPr lang="en-US" sz="1200" dirty="0" smtClean="0"/>
              <a:t>Build Capacity </a:t>
            </a:r>
          </a:p>
          <a:p>
            <a:pPr>
              <a:buSzPct val="170000"/>
            </a:pPr>
            <a:r>
              <a:rPr lang="en-US" sz="1200" dirty="0" smtClean="0"/>
              <a:t>Allow teachers to take devices home – Use the device in their personal/professional</a:t>
            </a:r>
            <a:r>
              <a:rPr lang="en-US" sz="1200" baseline="0" dirty="0" smtClean="0"/>
              <a:t> life see transfer into the classroom</a:t>
            </a:r>
          </a:p>
          <a:p>
            <a:pPr>
              <a:buSzPct val="170000"/>
            </a:pPr>
            <a:r>
              <a:rPr lang="en-US" sz="1200" baseline="0" dirty="0" smtClean="0"/>
              <a:t>	Allow individual customization</a:t>
            </a:r>
            <a:endParaRPr lang="en-US" sz="1200" dirty="0" smtClean="0"/>
          </a:p>
          <a:p>
            <a:pPr>
              <a:buSzPct val="170000"/>
            </a:pPr>
            <a:r>
              <a:rPr lang="en-US" sz="1200" dirty="0" smtClean="0"/>
              <a:t>Debriefing at grade level and move ideas forward – Ongoing</a:t>
            </a:r>
            <a:r>
              <a:rPr lang="en-US" sz="1200" baseline="0" dirty="0" smtClean="0"/>
              <a:t> collaboration</a:t>
            </a:r>
          </a:p>
          <a:p>
            <a:pPr>
              <a:buSzPct val="170000"/>
            </a:pPr>
            <a:r>
              <a:rPr lang="en-US" sz="1200" baseline="0" dirty="0" smtClean="0"/>
              <a:t>	power meetings</a:t>
            </a:r>
          </a:p>
          <a:p>
            <a:pPr>
              <a:buSzPct val="170000"/>
            </a:pPr>
            <a:r>
              <a:rPr lang="en-US" sz="1200" baseline="0" dirty="0" smtClean="0"/>
              <a:t>	Just in time learning</a:t>
            </a:r>
          </a:p>
          <a:p>
            <a:pPr>
              <a:buSzPct val="170000"/>
            </a:pPr>
            <a:r>
              <a:rPr lang="en-US" sz="1200" baseline="0" dirty="0" smtClean="0"/>
              <a:t>	Instructional Technology Coach</a:t>
            </a:r>
          </a:p>
          <a:p>
            <a:pPr>
              <a:buSzPct val="170000"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76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Tara</a:t>
            </a:r>
            <a:r>
              <a:rPr lang="en-US" baseline="0" dirty="0" smtClean="0"/>
              <a:t> &amp; Christen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3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38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3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Traci, Al, Alex</a:t>
            </a:r>
          </a:p>
          <a:p>
            <a:endParaRPr lang="en-US" sz="120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Personal device</a:t>
            </a:r>
            <a:r>
              <a:rPr lang="en-US" sz="1200" baseline="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 making it institutional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Lessons learned – had to back up and regroup</a:t>
            </a:r>
          </a:p>
          <a:p>
            <a:endParaRPr lang="en-US" sz="1200" baseline="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1200" baseline="0" dirty="0" err="1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Itunes</a:t>
            </a:r>
            <a:r>
              <a:rPr lang="en-US" sz="1200" baseline="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 accounts – Set up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Volume purchasing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	20 or more apps ½ price for participating apps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	Must buy the app for each device – not the same as personal use</a:t>
            </a:r>
            <a:endParaRPr lang="en-US" sz="120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38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 &amp; Alex</a:t>
            </a:r>
          </a:p>
          <a:p>
            <a:endParaRPr lang="en-US" dirty="0" smtClean="0"/>
          </a:p>
          <a:p>
            <a:r>
              <a:rPr lang="en-US" dirty="0" smtClean="0"/>
              <a:t>Much planning and organization to the image</a:t>
            </a:r>
          </a:p>
          <a:p>
            <a:r>
              <a:rPr lang="en-US" dirty="0" smtClean="0"/>
              <a:t>	Mostly free apps But lots to choose from</a:t>
            </a:r>
          </a:p>
          <a:p>
            <a:r>
              <a:rPr lang="en-US" dirty="0" smtClean="0"/>
              <a:t>		There’s an app</a:t>
            </a:r>
            <a:r>
              <a:rPr lang="en-US" baseline="0" dirty="0" smtClean="0"/>
              <a:t> for that - </a:t>
            </a:r>
            <a:r>
              <a:rPr lang="en-US" dirty="0" smtClean="0"/>
              <a:t>How do you choose</a:t>
            </a:r>
          </a:p>
          <a:p>
            <a:r>
              <a:rPr lang="en-US" dirty="0" smtClean="0"/>
              <a:t>	organized by folders</a:t>
            </a:r>
          </a:p>
          <a:p>
            <a:r>
              <a:rPr lang="en-US" dirty="0" smtClean="0"/>
              <a:t>	Training</a:t>
            </a:r>
            <a:r>
              <a:rPr lang="en-US" baseline="0" dirty="0" smtClean="0"/>
              <a:t> around </a:t>
            </a:r>
          </a:p>
          <a:p>
            <a:r>
              <a:rPr lang="en-US" baseline="0" dirty="0" smtClean="0"/>
              <a:t>	Including links to existing </a:t>
            </a:r>
            <a:r>
              <a:rPr lang="en-US" baseline="0" dirty="0" err="1" smtClean="0"/>
              <a:t>curriculm</a:t>
            </a:r>
            <a:r>
              <a:rPr lang="en-US" baseline="0" dirty="0" smtClean="0"/>
              <a:t> content when there are no apps</a:t>
            </a:r>
          </a:p>
          <a:p>
            <a:r>
              <a:rPr lang="en-US" baseline="0" dirty="0" smtClean="0"/>
              <a:t>	Flash Issue – Rover but continues to be an issue. </a:t>
            </a:r>
            <a:endParaRPr lang="en-US" dirty="0" smtClean="0"/>
          </a:p>
          <a:p>
            <a:r>
              <a:rPr lang="en-US" dirty="0" smtClean="0"/>
              <a:t>Plans going forward</a:t>
            </a:r>
          </a:p>
          <a:p>
            <a:r>
              <a:rPr lang="en-US" dirty="0" smtClean="0"/>
              <a:t>	Separate</a:t>
            </a:r>
            <a:r>
              <a:rPr lang="en-US" baseline="0" dirty="0" smtClean="0"/>
              <a:t> image for each grade level/</a:t>
            </a:r>
            <a:r>
              <a:rPr lang="en-US" baseline="0" dirty="0" err="1" smtClean="0"/>
              <a:t>dept</a:t>
            </a:r>
            <a:endParaRPr lang="en-US" baseline="0" dirty="0" smtClean="0"/>
          </a:p>
          <a:p>
            <a:r>
              <a:rPr lang="en-US" baseline="0" dirty="0" smtClean="0"/>
              <a:t>	Ability to push updates and apps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2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Alex/Traci</a:t>
            </a:r>
          </a:p>
          <a:p>
            <a:endParaRPr lang="en-US" dirty="0" smtClean="0"/>
          </a:p>
          <a:p>
            <a:r>
              <a:rPr lang="en-US" dirty="0" smtClean="0"/>
              <a:t>Cases for durability </a:t>
            </a:r>
          </a:p>
          <a:p>
            <a:r>
              <a:rPr lang="en-US" dirty="0" smtClean="0"/>
              <a:t>	For all Devices</a:t>
            </a:r>
          </a:p>
          <a:p>
            <a:r>
              <a:rPr lang="en-US" dirty="0" smtClean="0"/>
              <a:t>	not seeing a ton of damage so far</a:t>
            </a:r>
          </a:p>
          <a:p>
            <a:r>
              <a:rPr lang="en-US" dirty="0" smtClean="0"/>
              <a:t>Dongle</a:t>
            </a:r>
            <a:r>
              <a:rPr lang="en-US" baseline="0" dirty="0" smtClean="0"/>
              <a:t> for instructional purposes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23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Alex</a:t>
            </a:r>
          </a:p>
          <a:p>
            <a:endParaRPr lang="en-US" dirty="0" smtClean="0"/>
          </a:p>
          <a:p>
            <a:r>
              <a:rPr lang="en-US" dirty="0" smtClean="0"/>
              <a:t>Plan</a:t>
            </a:r>
            <a:r>
              <a:rPr lang="en-US" baseline="0" dirty="0" smtClean="0"/>
              <a:t> for management</a:t>
            </a:r>
          </a:p>
          <a:p>
            <a:r>
              <a:rPr lang="en-US" baseline="0" dirty="0" smtClean="0"/>
              <a:t>Plans going forward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44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 If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9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 If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97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Traci </a:t>
            </a:r>
          </a:p>
          <a:p>
            <a:endParaRPr lang="en-US" dirty="0" smtClean="0"/>
          </a:p>
          <a:p>
            <a:r>
              <a:rPr lang="en-US" dirty="0" smtClean="0"/>
              <a:t>Hand out cards</a:t>
            </a:r>
          </a:p>
          <a:p>
            <a:r>
              <a:rPr lang="en-US" dirty="0" smtClean="0"/>
              <a:t>Introduce</a:t>
            </a:r>
            <a:r>
              <a:rPr lang="en-US" baseline="0" dirty="0" smtClean="0"/>
              <a:t> </a:t>
            </a:r>
            <a:r>
              <a:rPr lang="en-US" baseline="0" smtClean="0"/>
              <a:t>back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2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 - </a:t>
            </a: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use of </a:t>
            </a:r>
            <a:r>
              <a:rPr lang="en-US" sz="1200" dirty="0" err="1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iPads</a:t>
            </a: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 and apps ever increasing in elementary and to some level, across district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23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Joe</a:t>
            </a:r>
          </a:p>
          <a:p>
            <a:pPr>
              <a:buClr>
                <a:srgbClr val="000000"/>
              </a:buClr>
              <a:buSzPct val="165000"/>
              <a:buFont typeface="Arial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21st Century Teaching and Learning committee-began in late 2010 as a one-to-one committee</a:t>
            </a:r>
          </a:p>
          <a:p>
            <a:pPr>
              <a:buClr>
                <a:srgbClr val="000000"/>
              </a:buClr>
              <a:buSzPct val="165000"/>
              <a:buFont typeface="Arial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committee consists of teachers and administrators from all levels as well as a school board member.  Additionally, feedback from parents and students has been solicited to help guide the work.  Three sub-committees:  PD, policy, communications</a:t>
            </a:r>
          </a:p>
          <a:p>
            <a:pPr>
              <a:buClr>
                <a:srgbClr val="000000"/>
              </a:buClr>
              <a:buSzPct val="165000"/>
              <a:buFont typeface="Arial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Use the HEAT framework as the frame for all PD and decision making.</a:t>
            </a:r>
          </a:p>
          <a:p>
            <a:pPr>
              <a:buClr>
                <a:srgbClr val="000000"/>
              </a:buClr>
              <a:buSzPct val="165000"/>
              <a:buFont typeface="Arial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Multi-year focus (no LYNT/TYNT)</a:t>
            </a:r>
          </a:p>
          <a:p>
            <a:pPr>
              <a:buClr>
                <a:srgbClr val="000000"/>
              </a:buClr>
              <a:buSzPct val="165000"/>
              <a:buFont typeface="Arial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changed focus and name from technology centered to teaching and learning centered</a:t>
            </a:r>
          </a:p>
          <a:p>
            <a:pPr>
              <a:buClr>
                <a:srgbClr val="000000"/>
              </a:buClr>
              <a:buSzPct val="165000"/>
              <a:buFont typeface="Arial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developed 21st century vision:  to seize the potential of digital resources to transform teaching and learning to prepare students for success in the 21st Century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9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1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Traci &amp; Joy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How can we do what we've always done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what works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what doesn't work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What does it do differently - </a:t>
            </a:r>
            <a:r>
              <a:rPr lang="en-US" sz="1200" dirty="0" err="1" smtClean="0"/>
              <a:t>iPads</a:t>
            </a:r>
            <a:r>
              <a:rPr lang="en-US" sz="1200" dirty="0" smtClean="0"/>
              <a:t> have the power to be transformational!!</a:t>
            </a:r>
          </a:p>
          <a:p>
            <a:pPr marL="4191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Create content Transformational</a:t>
            </a:r>
            <a:endParaRPr lang="en-US" sz="1200" dirty="0" smtClean="0"/>
          </a:p>
          <a:p>
            <a:pPr marL="419100">
              <a:buSzPct val="170000"/>
            </a:pPr>
            <a:r>
              <a:rPr lang="en-US" sz="1200" dirty="0" smtClean="0"/>
              <a:t>Do some of the things we have always done and other things previously not possible</a:t>
            </a:r>
          </a:p>
          <a:p>
            <a:r>
              <a:rPr lang="en-US" dirty="0" smtClean="0"/>
              <a:t>2 teachers/grade</a:t>
            </a:r>
            <a:r>
              <a:rPr lang="en-US" baseline="0" dirty="0" smtClean="0"/>
              <a:t> level</a:t>
            </a:r>
          </a:p>
          <a:p>
            <a:r>
              <a:rPr lang="en-US" baseline="0" dirty="0" smtClean="0"/>
              <a:t>One tech savvy on low tech</a:t>
            </a:r>
          </a:p>
          <a:p>
            <a:r>
              <a:rPr lang="en-US" baseline="0" dirty="0" smtClean="0"/>
              <a:t>Devices 1 </a:t>
            </a:r>
            <a:r>
              <a:rPr lang="en-US" baseline="0" dirty="0" err="1" smtClean="0"/>
              <a:t>ipad</a:t>
            </a:r>
            <a:r>
              <a:rPr lang="en-US" baseline="0" dirty="0" smtClean="0"/>
              <a:t> &amp; 2 </a:t>
            </a:r>
            <a:r>
              <a:rPr lang="en-US" baseline="0" dirty="0" err="1" smtClean="0"/>
              <a:t>ipod</a:t>
            </a:r>
            <a:r>
              <a:rPr lang="en-US" baseline="0" dirty="0" smtClean="0"/>
              <a:t> touches</a:t>
            </a:r>
          </a:p>
          <a:p>
            <a:r>
              <a:rPr lang="en-US" baseline="0" dirty="0" smtClean="0"/>
              <a:t>½ day PD</a:t>
            </a:r>
          </a:p>
          <a:p>
            <a:endParaRPr lang="en-US" baseline="0" dirty="0" smtClean="0"/>
          </a:p>
          <a:p>
            <a:r>
              <a:rPr lang="en-US" baseline="0" dirty="0" smtClean="0"/>
              <a:t>Pilot teachers reported back to the grade levels</a:t>
            </a:r>
          </a:p>
          <a:p>
            <a:r>
              <a:rPr lang="en-US" baseline="0" dirty="0" smtClean="0"/>
              <a:t>Given a structure of choices each grade level was ability to choose what to replace classroom devices and grade level carts with</a:t>
            </a:r>
          </a:p>
          <a:p>
            <a:r>
              <a:rPr lang="en-US" baseline="0" dirty="0" smtClean="0"/>
              <a:t>	Overwhelmingly grade levels chose to replace existing netbooks with </a:t>
            </a:r>
            <a:r>
              <a:rPr lang="en-US" baseline="0" dirty="0" err="1" smtClean="0"/>
              <a:t>ipads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Joe &amp; Joy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Commitment = Technology acquisition must be tied to Professional Development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	otherwise money spent on tech is useless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It's all about Instruction and enhancing it through  use of technology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Small group meetings - Power meeting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Goal Setting</a:t>
            </a:r>
            <a:r>
              <a:rPr lang="en-US" sz="1200" baseline="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 - Joy</a:t>
            </a:r>
            <a:endParaRPr lang="en-US" sz="120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sz="1200" dirty="0" smtClean="0">
              <a:solidFill>
                <a:srgbClr val="000000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2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Joe &amp; joy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Lucida Grande" charset="0"/>
                <a:cs typeface="Lucida Grande" charset="0"/>
                <a:sym typeface="Lucida Grande" charset="0"/>
              </a:rPr>
              <a:t>Link to framework and website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253F1-DC3F-714F-87EA-4C87C816F4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605960B-C90A-D145-98C8-91B6BAF1E382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53BDDB8-9C41-AA49-8F72-53CD783097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osineducation.weebly.com/imagine-the-possibilities.html" TargetMode="External"/><Relationship Id="rId4" Type="http://schemas.openxmlformats.org/officeDocument/2006/relationships/hyperlink" Target="http://kidblog.org/Room284/" TargetMode="External"/><Relationship Id="rId5" Type="http://schemas.openxmlformats.org/officeDocument/2006/relationships/hyperlink" Target="http://evernote.com/" TargetMode="External"/><Relationship Id="rId6" Type="http://schemas.openxmlformats.org/officeDocument/2006/relationships/hyperlink" Target="http://audioboo.fm/boos/793009-ella-s-fish-story" TargetMode="External"/><Relationship Id="rId7" Type="http://schemas.openxmlformats.org/officeDocument/2006/relationships/hyperlink" Target="http://www.showme.com/sh/?h=0zXV4Xw" TargetMode="External"/><Relationship Id="rId8" Type="http://schemas.openxmlformats.org/officeDocument/2006/relationships/image" Target="../media/image18.jpe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reations.com/lesson/view/ipad-pres/775687/?s=kQNEWr&amp;ref=appemail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todaysmeet.com/ipadsummitdts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shey.k12.pa.us/domain/7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www.loticonnection.com/index.php/more/frameworks/42-heat-framework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5433"/>
            <a:ext cx="7772400" cy="2483905"/>
          </a:xfrm>
        </p:spPr>
        <p:txBody>
          <a:bodyPr>
            <a:normAutofit fontScale="90000"/>
          </a:bodyPr>
          <a:lstStyle/>
          <a:p>
            <a:r>
              <a:rPr kumimoji="0" lang="en-US" sz="11000" b="0" i="0" u="none" strike="noStrike" kern="0" cap="none" spc="0" normalizeH="0" baseline="0" noProof="0" dirty="0" smtClean="0">
                <a:ln>
                  <a:noFill/>
                </a:ln>
                <a:solidFill>
                  <a:srgbClr val="707272"/>
                </a:solidFill>
                <a:effectLst/>
                <a:uLnTx/>
                <a:uFillTx/>
                <a:latin typeface="Arial"/>
                <a:ea typeface="ヒラギノ角ゴ ProN W3"/>
                <a:cs typeface="ヒラギノ角ゴ ProN W3"/>
                <a:sym typeface="Arial" charset="0"/>
              </a:rPr>
              <a:t>Imagine the Possibilities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418" y="4070578"/>
            <a:ext cx="4759067" cy="1752600"/>
          </a:xfrm>
        </p:spPr>
        <p:txBody>
          <a:bodyPr/>
          <a:lstStyle/>
          <a:p>
            <a:r>
              <a:rPr lang="en-US" dirty="0" err="1" smtClean="0"/>
              <a:t>iPad</a:t>
            </a:r>
            <a:r>
              <a:rPr lang="en-US" dirty="0" smtClean="0"/>
              <a:t> Summit</a:t>
            </a:r>
          </a:p>
          <a:p>
            <a:r>
              <a:rPr lang="en-US" dirty="0" smtClean="0"/>
              <a:t>CAIU</a:t>
            </a:r>
          </a:p>
          <a:p>
            <a:r>
              <a:rPr lang="en-US" dirty="0" smtClean="0"/>
              <a:t>December 18, 2012</a:t>
            </a:r>
            <a:endParaRPr lang="en-US" dirty="0"/>
          </a:p>
        </p:txBody>
      </p:sp>
      <p:pic>
        <p:nvPicPr>
          <p:cNvPr id="4" name="Picture 3" descr="iPad_PFV_PFVLF_Springboard_PRI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25" y="3886200"/>
            <a:ext cx="3735875" cy="2431432"/>
          </a:xfrm>
          <a:prstGeom prst="rect">
            <a:avLst/>
          </a:prstGeom>
        </p:spPr>
      </p:pic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685801" y="3691584"/>
            <a:ext cx="7398778" cy="0"/>
          </a:xfrm>
          <a:prstGeom prst="line">
            <a:avLst/>
          </a:prstGeom>
          <a:noFill/>
          <a:ln w="12700" cap="flat">
            <a:solidFill>
              <a:srgbClr val="A7AAA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0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Inservice</a:t>
            </a:r>
            <a:r>
              <a:rPr lang="en-US" dirty="0" smtClean="0"/>
              <a:t> Days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1637" y="2317621"/>
            <a:ext cx="7019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3600" dirty="0" smtClean="0"/>
              <a:t>Begin with H.E.A.T</a:t>
            </a:r>
          </a:p>
          <a:p>
            <a:pPr>
              <a:buSzPct val="170000"/>
            </a:pPr>
            <a:r>
              <a:rPr lang="en-US" sz="3600" dirty="0" smtClean="0"/>
              <a:t>Build Capacity </a:t>
            </a:r>
          </a:p>
          <a:p>
            <a:pPr>
              <a:buSzPct val="170000"/>
            </a:pPr>
            <a:r>
              <a:rPr lang="en-US" sz="3600" dirty="0"/>
              <a:t>	</a:t>
            </a:r>
            <a:r>
              <a:rPr lang="en-US" sz="3600" dirty="0" smtClean="0"/>
              <a:t>Keynote &amp; Breakout Sessions</a:t>
            </a:r>
            <a:endParaRPr lang="en-US" sz="3600" dirty="0" smtClean="0"/>
          </a:p>
          <a:p>
            <a:pPr>
              <a:buSzPct val="170000"/>
            </a:pPr>
            <a:r>
              <a:rPr lang="en-US" sz="3600" dirty="0" smtClean="0"/>
              <a:t>Debriefing</a:t>
            </a:r>
            <a:endParaRPr lang="en-US" sz="3600" dirty="0"/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5201533" y="4209603"/>
            <a:ext cx="3248722" cy="2107364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1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Teacher/Classroom Perspective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528" y="2483699"/>
            <a:ext cx="36386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2800" dirty="0" smtClean="0"/>
              <a:t>Impact on Teaching </a:t>
            </a:r>
          </a:p>
          <a:p>
            <a:pPr>
              <a:buSzPct val="170000"/>
            </a:pPr>
            <a:r>
              <a:rPr lang="en-US" sz="2800" dirty="0" smtClean="0"/>
              <a:t>and Learning</a:t>
            </a:r>
          </a:p>
          <a:p>
            <a:pPr>
              <a:buSzPct val="170000"/>
            </a:pPr>
            <a:endParaRPr lang="en-US" sz="2800" dirty="0"/>
          </a:p>
          <a:p>
            <a:pPr>
              <a:buSzPct val="170000"/>
            </a:pPr>
            <a:r>
              <a:rPr lang="en-US" sz="2800" dirty="0" smtClean="0"/>
              <a:t>Implementation Rates This Year</a:t>
            </a:r>
            <a:endParaRPr lang="en-US" sz="2400" dirty="0"/>
          </a:p>
        </p:txBody>
      </p:sp>
      <p:pic>
        <p:nvPicPr>
          <p:cNvPr id="6" name="Picture 5" descr="image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37" y="1655783"/>
            <a:ext cx="3901663" cy="5202217"/>
          </a:xfrm>
          <a:prstGeom prst="rect">
            <a:avLst/>
          </a:prstGeom>
        </p:spPr>
      </p:pic>
      <p:pic>
        <p:nvPicPr>
          <p:cNvPr id="12" name="Picture 11" descr="image-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410" y="2331344"/>
            <a:ext cx="5404491" cy="40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Kick-off Day - August</a:t>
            </a:r>
            <a:br>
              <a:rPr lang="en-US" dirty="0" smtClean="0"/>
            </a:br>
            <a:r>
              <a:rPr lang="en-US" dirty="0" smtClean="0"/>
              <a:t>Pilot Teachers Showcase of Possibilities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7597" y="2478555"/>
            <a:ext cx="8436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4925">
              <a:buSzPct val="171000"/>
            </a:pPr>
            <a:r>
              <a:rPr lang="en-US" sz="2800" u="sng" dirty="0" smtClean="0">
                <a:solidFill>
                  <a:srgbClr val="009999"/>
                </a:solidFill>
                <a:hlinkClick r:id="rId3"/>
              </a:rPr>
              <a:t>Classroom Implementation</a:t>
            </a:r>
            <a:r>
              <a:rPr lang="en-US" sz="2800" dirty="0" smtClean="0"/>
              <a:t> Webpage</a:t>
            </a:r>
          </a:p>
          <a:p>
            <a:pPr indent="234925">
              <a:buSzPct val="171000"/>
            </a:pPr>
            <a:r>
              <a:rPr lang="en-US" sz="2800" dirty="0" smtClean="0"/>
              <a:t>K - Review and Reinforcement Apps</a:t>
            </a:r>
          </a:p>
          <a:p>
            <a:pPr indent="234925">
              <a:buSzPct val="171000"/>
            </a:pPr>
            <a:r>
              <a:rPr lang="en-US" sz="2800" dirty="0" smtClean="0"/>
              <a:t>1- iMovie Trailer, </a:t>
            </a:r>
            <a:r>
              <a:rPr lang="en-US" sz="2800" u="sng" dirty="0" smtClean="0">
                <a:solidFill>
                  <a:srgbClr val="009999"/>
                </a:solidFill>
                <a:hlinkClick r:id="rId4"/>
              </a:rPr>
              <a:t>Blogs</a:t>
            </a:r>
            <a:r>
              <a:rPr lang="en-US" sz="2800" dirty="0" smtClean="0"/>
              <a:t>, </a:t>
            </a:r>
            <a:r>
              <a:rPr lang="en-US" sz="2800" dirty="0" err="1" smtClean="0"/>
              <a:t>ScreenChomp</a:t>
            </a:r>
            <a:r>
              <a:rPr lang="en-US" sz="2800" dirty="0" smtClean="0"/>
              <a:t>, </a:t>
            </a:r>
            <a:r>
              <a:rPr lang="en-US" sz="2800" dirty="0" smtClean="0">
                <a:hlinkClick r:id="rId5"/>
              </a:rPr>
              <a:t>Evernote</a:t>
            </a:r>
            <a:endParaRPr lang="en-US" sz="2800" dirty="0" smtClean="0"/>
          </a:p>
          <a:p>
            <a:pPr indent="234925">
              <a:buSzPct val="171000"/>
            </a:pPr>
            <a:r>
              <a:rPr lang="en-US" sz="2800" dirty="0" smtClean="0"/>
              <a:t>1 - </a:t>
            </a:r>
            <a:r>
              <a:rPr lang="en-US" sz="2800" dirty="0" err="1" smtClean="0"/>
              <a:t>AudioBoo</a:t>
            </a:r>
            <a:r>
              <a:rPr lang="en-US" sz="2800" dirty="0" smtClean="0"/>
              <a:t> and </a:t>
            </a:r>
            <a:r>
              <a:rPr lang="en-US" sz="2800" u="sng" dirty="0" smtClean="0">
                <a:solidFill>
                  <a:srgbClr val="009999"/>
                </a:solidFill>
                <a:hlinkClick r:id="rId6"/>
              </a:rPr>
              <a:t>QRcodes</a:t>
            </a:r>
            <a:endParaRPr lang="en-US" sz="2800" dirty="0" smtClean="0"/>
          </a:p>
          <a:p>
            <a:pPr indent="234925">
              <a:buSzPct val="171000"/>
            </a:pPr>
            <a:r>
              <a:rPr lang="en-US" sz="2800" dirty="0" smtClean="0"/>
              <a:t>2 - iMovie, </a:t>
            </a:r>
            <a:r>
              <a:rPr lang="en-US" sz="2800" u="sng" dirty="0" smtClean="0">
                <a:solidFill>
                  <a:srgbClr val="009999"/>
                </a:solidFill>
                <a:hlinkClick r:id="rId7"/>
              </a:rPr>
              <a:t>ShowMe</a:t>
            </a:r>
            <a:endParaRPr lang="en-US" sz="2800" u="sng" dirty="0">
              <a:solidFill>
                <a:srgbClr val="009999"/>
              </a:solidFill>
            </a:endParaRPr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7205770" y="1677452"/>
            <a:ext cx="1938230" cy="1602206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4417887" y="5301586"/>
            <a:ext cx="1274762" cy="1238251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7205770" y="4432195"/>
            <a:ext cx="1300161" cy="1195388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11"/>
          <p:cNvSpPr>
            <a:spLocks/>
          </p:cNvSpPr>
          <p:nvPr/>
        </p:nvSpPr>
        <p:spPr bwMode="auto">
          <a:xfrm>
            <a:off x="545711" y="1417638"/>
            <a:ext cx="8198334" cy="5440361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2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Showcase of Possibilities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528" y="2483699"/>
            <a:ext cx="71388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2800" dirty="0" smtClean="0"/>
              <a:t>3rd - Spelling City, Study Island, Reading Street</a:t>
            </a:r>
          </a:p>
          <a:p>
            <a:pPr>
              <a:buSzPct val="170000"/>
            </a:pPr>
            <a:r>
              <a:rPr lang="en-US" sz="2800" dirty="0" smtClean="0"/>
              <a:t>4th - Newbies, </a:t>
            </a:r>
            <a:r>
              <a:rPr lang="en-US" sz="2800" dirty="0" smtClean="0">
                <a:hlinkClick r:id="rId3"/>
              </a:rPr>
              <a:t>ShowMe </a:t>
            </a:r>
            <a:r>
              <a:rPr lang="en-US" sz="2800" dirty="0" smtClean="0"/>
              <a:t>- </a:t>
            </a:r>
            <a:r>
              <a:rPr lang="en-US" sz="2800" u="sng" dirty="0" smtClean="0">
                <a:hlinkClick r:id="rId3"/>
              </a:rPr>
              <a:t>iPad in Room 50</a:t>
            </a:r>
            <a:r>
              <a:rPr lang="en-US" sz="2800" dirty="0" smtClean="0">
                <a:hlinkClick r:id="rId3"/>
              </a:rPr>
              <a:t> </a:t>
            </a:r>
            <a:endParaRPr lang="en-US" sz="2800" dirty="0" smtClean="0"/>
          </a:p>
          <a:p>
            <a:pPr>
              <a:buSzPct val="170000"/>
            </a:pPr>
            <a:r>
              <a:rPr lang="en-US" sz="2800" dirty="0" smtClean="0"/>
              <a:t>5th - Google Docs for Word Processing</a:t>
            </a:r>
            <a:endParaRPr lang="en-US" sz="2400" dirty="0"/>
          </a:p>
        </p:txBody>
      </p:sp>
      <p:pic>
        <p:nvPicPr>
          <p:cNvPr id="4" name="Picture 3" descr="show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03" y="4186250"/>
            <a:ext cx="1772019" cy="1705330"/>
          </a:xfrm>
          <a:prstGeom prst="rect">
            <a:avLst/>
          </a:prstGeom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1479442" y="4812081"/>
            <a:ext cx="2597150" cy="1079499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5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199" y="2334066"/>
            <a:ext cx="65282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2800" dirty="0" smtClean="0"/>
              <a:t>Institutionalize a Personal Device </a:t>
            </a:r>
          </a:p>
          <a:p>
            <a:pPr>
              <a:buSzPct val="170000"/>
            </a:pPr>
            <a:r>
              <a:rPr lang="en-US" sz="2800" dirty="0" smtClean="0"/>
              <a:t>iTunes accounts </a:t>
            </a:r>
          </a:p>
          <a:p>
            <a:pPr>
              <a:buSzPct val="170000"/>
            </a:pPr>
            <a:r>
              <a:rPr lang="en-US" sz="2800" dirty="0" smtClean="0"/>
              <a:t>Volume Purchasing - Budget for apps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95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/>
          </p:cNvSpPr>
          <p:nvPr/>
        </p:nvSpPr>
        <p:spPr bwMode="auto">
          <a:xfrm>
            <a:off x="4201050" y="0"/>
            <a:ext cx="4942950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623" y="2120673"/>
            <a:ext cx="357020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A7AAAB"/>
                </a:solidFill>
                <a:effectLst/>
                <a:uLnTx/>
                <a:uFillTx/>
                <a:latin typeface="Arial"/>
                <a:ea typeface="ヒラギノ角ゴ ProN W3"/>
                <a:cs typeface="ヒラギノ角ゴ ProN W3"/>
                <a:sym typeface="Arial" charset="0"/>
              </a:rPr>
              <a:t>Image Walk </a:t>
            </a:r>
          </a:p>
          <a:p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A7AAAB"/>
                </a:solidFill>
                <a:effectLst/>
                <a:uLnTx/>
                <a:uFillTx/>
                <a:latin typeface="Arial"/>
                <a:ea typeface="ヒラギノ角ゴ ProN W3"/>
                <a:cs typeface="ヒラギノ角ゴ ProN W3"/>
                <a:sym typeface="Arial" charset="0"/>
              </a:rPr>
              <a:t>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3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467170"/>
            <a:ext cx="1800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Cases 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Dongle</a:t>
            </a:r>
            <a:endParaRPr lang="en-US" sz="3200" dirty="0"/>
          </a:p>
        </p:txBody>
      </p:sp>
      <p:pic>
        <p:nvPicPr>
          <p:cNvPr id="4" name="Picture 3" descr="Snip20121214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58" y="1993584"/>
            <a:ext cx="4827620" cy="2296178"/>
          </a:xfrm>
          <a:prstGeom prst="rect">
            <a:avLst/>
          </a:prstGeom>
        </p:spPr>
      </p:pic>
      <p:pic>
        <p:nvPicPr>
          <p:cNvPr id="5" name="Picture 4" descr="Snip20121214_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54" y="4289762"/>
            <a:ext cx="2192226" cy="23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3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2437997"/>
            <a:ext cx="64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3200" dirty="0" err="1" smtClean="0"/>
              <a:t>Meraki</a:t>
            </a:r>
            <a:endParaRPr lang="en-US" sz="3200" dirty="0" smtClean="0"/>
          </a:p>
          <a:p>
            <a:pPr>
              <a:buSzPct val="170000"/>
            </a:pPr>
            <a:r>
              <a:rPr lang="en-US" sz="3200" dirty="0" smtClean="0"/>
              <a:t>Apple Configurator</a:t>
            </a:r>
          </a:p>
          <a:p>
            <a:pPr>
              <a:buSzPct val="170000"/>
            </a:pPr>
            <a:r>
              <a:rPr lang="en-US" sz="3200" dirty="0" smtClean="0"/>
              <a:t>Settings &amp; Security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4369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Curriculum – Reading Street</a:t>
            </a:r>
            <a:endParaRPr lang="en-US" dirty="0"/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5066024" y="3942806"/>
            <a:ext cx="3860998" cy="3071749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9900" y="233167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71000"/>
            </a:pPr>
            <a:r>
              <a:rPr lang="en-US" sz="2800" dirty="0" smtClean="0"/>
              <a:t>Online Assessments</a:t>
            </a:r>
          </a:p>
          <a:p>
            <a:pPr>
              <a:buSzPct val="171000"/>
            </a:pPr>
            <a:r>
              <a:rPr lang="en-US" sz="2800" dirty="0" err="1" smtClean="0"/>
              <a:t>eText</a:t>
            </a:r>
            <a:r>
              <a:rPr lang="en-US" sz="2800" dirty="0" smtClean="0"/>
              <a:t> App </a:t>
            </a:r>
          </a:p>
          <a:p>
            <a:pPr>
              <a:buSzPct val="171000"/>
            </a:pPr>
            <a:r>
              <a:rPr lang="en-US" sz="2800" dirty="0" smtClean="0"/>
              <a:t>Grammar Jammers  </a:t>
            </a:r>
            <a:endParaRPr lang="en-US" sz="2800" dirty="0"/>
          </a:p>
        </p:txBody>
      </p:sp>
      <p:sp>
        <p:nvSpPr>
          <p:cNvPr id="3" name="Rectangle 8"/>
          <p:cNvSpPr>
            <a:spLocks/>
          </p:cNvSpPr>
          <p:nvPr/>
        </p:nvSpPr>
        <p:spPr bwMode="auto">
          <a:xfrm>
            <a:off x="5886757" y="1600200"/>
            <a:ext cx="2324100" cy="2570637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9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/>
          </p:cNvSpPr>
          <p:nvPr/>
        </p:nvSpPr>
        <p:spPr bwMode="auto">
          <a:xfrm>
            <a:off x="464343" y="371767"/>
            <a:ext cx="2678113" cy="9064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3697287" y="0"/>
            <a:ext cx="5446713" cy="6858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833" y="1970727"/>
            <a:ext cx="31080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1000"/>
            </a:pPr>
            <a:r>
              <a:rPr lang="en-US" sz="3200" dirty="0" smtClean="0"/>
              <a:t>Accessing Existing </a:t>
            </a:r>
          </a:p>
          <a:p>
            <a:pPr>
              <a:buSzPct val="171000"/>
            </a:pPr>
            <a:r>
              <a:rPr lang="en-US" sz="3200" dirty="0" smtClean="0"/>
              <a:t>Content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958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22" y="2755882"/>
            <a:ext cx="8695196" cy="233261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Open a web browser </a:t>
            </a:r>
          </a:p>
          <a:p>
            <a:r>
              <a:rPr lang="en-US" sz="3200" dirty="0" smtClean="0"/>
              <a:t>Go to </a:t>
            </a:r>
            <a:r>
              <a:rPr lang="en-US" sz="3200" dirty="0" err="1" smtClean="0"/>
              <a:t>Pollev.com</a:t>
            </a:r>
            <a:endParaRPr lang="en-US" sz="3200" dirty="0" smtClean="0"/>
          </a:p>
          <a:p>
            <a:r>
              <a:rPr lang="en-US" sz="3200" dirty="0" smtClean="0"/>
              <a:t>Put in this code and answer the question</a:t>
            </a:r>
            <a:endParaRPr lang="en-US" sz="3200" dirty="0"/>
          </a:p>
        </p:txBody>
      </p:sp>
      <p:sp>
        <p:nvSpPr>
          <p:cNvPr id="4" name="Rectangle 9"/>
          <p:cNvSpPr>
            <a:spLocks/>
          </p:cNvSpPr>
          <p:nvPr/>
        </p:nvSpPr>
        <p:spPr bwMode="auto">
          <a:xfrm>
            <a:off x="636733" y="145290"/>
            <a:ext cx="1158677" cy="127234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7182057" y="145290"/>
            <a:ext cx="1181925" cy="127234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QR Code</a:t>
            </a:r>
            <a:endParaRPr lang="en-US" dirty="0"/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2956088" y="2057946"/>
            <a:ext cx="2846151" cy="3152601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3067" y="2670953"/>
            <a:ext cx="1625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Zap the </a:t>
            </a:r>
          </a:p>
          <a:p>
            <a:r>
              <a:rPr lang="en-US" sz="3600" b="1" dirty="0" smtClean="0"/>
              <a:t>Code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7525" y="3437210"/>
            <a:ext cx="18018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 to our </a:t>
            </a:r>
          </a:p>
          <a:p>
            <a:r>
              <a:rPr lang="en-US" sz="3200" b="1" dirty="0" err="1" smtClean="0"/>
              <a:t>iOS</a:t>
            </a:r>
            <a:r>
              <a:rPr lang="en-US" sz="3200" b="1" dirty="0" smtClean="0"/>
              <a:t> Site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440674"/>
            <a:ext cx="8401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Go to our Back Channel at Today’s Meet</a:t>
            </a:r>
          </a:p>
          <a:p>
            <a:pPr algn="ctr"/>
            <a:r>
              <a:rPr lang="en-US" sz="2800" dirty="0" smtClean="0">
                <a:hlinkClick r:id="rId4"/>
              </a:rPr>
              <a:t>http://todaysmeet.com/ipadsummitdtsd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944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87"/>
            <a:ext cx="8229600" cy="768042"/>
          </a:xfrm>
        </p:spPr>
        <p:txBody>
          <a:bodyPr/>
          <a:lstStyle/>
          <a:p>
            <a:r>
              <a:rPr lang="en-US" dirty="0" smtClean="0"/>
              <a:t>About Derry Township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78310"/>
            <a:ext cx="5642108" cy="433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SzPct val="199000"/>
            </a:pPr>
            <a:r>
              <a:rPr lang="en-US" sz="2800" dirty="0" smtClean="0"/>
              <a:t>Hershey, PA</a:t>
            </a:r>
            <a:endParaRPr lang="en-US" sz="1400" dirty="0" smtClean="0"/>
          </a:p>
          <a:p>
            <a:pPr>
              <a:lnSpc>
                <a:spcPct val="115000"/>
              </a:lnSpc>
              <a:buSzPct val="199000"/>
            </a:pPr>
            <a:r>
              <a:rPr lang="en-US" sz="2800" dirty="0" smtClean="0"/>
              <a:t>3,600 students -1,500 in Elementary </a:t>
            </a:r>
            <a:endParaRPr lang="en-US" sz="1400" dirty="0" smtClean="0"/>
          </a:p>
          <a:p>
            <a:pPr>
              <a:lnSpc>
                <a:spcPct val="115000"/>
              </a:lnSpc>
              <a:buSzPct val="199000"/>
            </a:pPr>
            <a:r>
              <a:rPr lang="en-US" sz="2800" dirty="0" smtClean="0"/>
              <a:t>5 Buildings on one campus </a:t>
            </a:r>
          </a:p>
          <a:p>
            <a:pPr>
              <a:lnSpc>
                <a:spcPct val="115000"/>
              </a:lnSpc>
              <a:buSzPct val="199000"/>
            </a:pPr>
            <a:endParaRPr lang="en-US" sz="1400" dirty="0" smtClean="0"/>
          </a:p>
          <a:p>
            <a:pPr>
              <a:lnSpc>
                <a:spcPct val="115000"/>
              </a:lnSpc>
              <a:buSzPct val="199000"/>
            </a:pPr>
            <a:r>
              <a:rPr lang="en-US" sz="2800" dirty="0" smtClean="0"/>
              <a:t>Went mobile in Elem in 2008-09</a:t>
            </a:r>
          </a:p>
          <a:p>
            <a:pPr>
              <a:lnSpc>
                <a:spcPct val="115000"/>
              </a:lnSpc>
              <a:buSzPct val="199000"/>
            </a:pPr>
            <a:endParaRPr lang="en-US" sz="1400" dirty="0" smtClean="0"/>
          </a:p>
          <a:p>
            <a:pPr>
              <a:lnSpc>
                <a:spcPct val="115000"/>
              </a:lnSpc>
              <a:buSzPct val="199000"/>
            </a:pPr>
            <a:r>
              <a:rPr lang="en-US" sz="2800" dirty="0" smtClean="0"/>
              <a:t>Classrooms in 2010-11</a:t>
            </a:r>
            <a:endParaRPr lang="en-US" sz="1400" dirty="0" smtClean="0"/>
          </a:p>
          <a:p>
            <a:pPr marL="673031" lvl="1">
              <a:lnSpc>
                <a:spcPct val="115000"/>
              </a:lnSpc>
              <a:buSzPct val="199000"/>
            </a:pPr>
            <a:r>
              <a:rPr lang="en-US" sz="2800" dirty="0" smtClean="0"/>
              <a:t>K-3 </a:t>
            </a:r>
            <a:r>
              <a:rPr lang="en-US" sz="1400" dirty="0" smtClean="0"/>
              <a:t> - </a:t>
            </a:r>
            <a:r>
              <a:rPr lang="en-US" sz="2800" dirty="0" smtClean="0"/>
              <a:t>2 desktops &amp; 2 netbooks</a:t>
            </a:r>
            <a:endParaRPr lang="en-US" sz="1400" dirty="0" smtClean="0"/>
          </a:p>
          <a:p>
            <a:pPr marL="673031" lvl="1">
              <a:lnSpc>
                <a:spcPct val="115000"/>
              </a:lnSpc>
              <a:buSzPct val="199000"/>
            </a:pPr>
            <a:r>
              <a:rPr lang="en-US" sz="2800" dirty="0" smtClean="0"/>
              <a:t>4-5  </a:t>
            </a:r>
            <a:r>
              <a:rPr lang="en-US" sz="1400" dirty="0" smtClean="0"/>
              <a:t>- </a:t>
            </a:r>
            <a:r>
              <a:rPr lang="en-US" sz="2800" dirty="0" smtClean="0"/>
              <a:t>2 desktops &amp; 4 netbooks</a:t>
            </a:r>
          </a:p>
          <a:p>
            <a:endParaRPr lang="en-US" dirty="0"/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7006476" y="1189646"/>
            <a:ext cx="1680323" cy="176591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" name="Picture 4" descr="ECC buil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96" y="3825568"/>
            <a:ext cx="3618704" cy="28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7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7071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Mission &amp; Vision</a:t>
            </a:r>
            <a:endParaRPr lang="en-US" dirty="0"/>
          </a:p>
        </p:txBody>
      </p:sp>
      <p:pic>
        <p:nvPicPr>
          <p:cNvPr id="5" name="Picture 4" descr="Snip20121214_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687"/>
            <a:ext cx="9144000" cy="4644044"/>
          </a:xfrm>
          <a:prstGeom prst="rect">
            <a:avLst/>
          </a:prstGeom>
        </p:spPr>
      </p:pic>
      <p:pic>
        <p:nvPicPr>
          <p:cNvPr id="6" name="Picture 5" descr="Snip20121214_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990"/>
            <a:ext cx="9144000" cy="50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1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iPad</a:t>
            </a:r>
            <a:r>
              <a:rPr lang="en-US" dirty="0" smtClean="0"/>
              <a:t> Initiative Conception</a:t>
            </a:r>
            <a:endParaRPr lang="en-US" dirty="0"/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-12197" y="2014161"/>
            <a:ext cx="5858225" cy="4813676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99296" y="3612354"/>
            <a:ext cx="29616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Refresh cycle for </a:t>
            </a:r>
          </a:p>
          <a:p>
            <a:r>
              <a:rPr lang="en-US" sz="3200" dirty="0" smtClean="0"/>
              <a:t>computers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643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3961494" cy="1600200"/>
          </a:xfrm>
        </p:spPr>
        <p:txBody>
          <a:bodyPr/>
          <a:lstStyle/>
          <a:p>
            <a:r>
              <a:rPr lang="en-US" dirty="0" err="1" smtClean="0"/>
              <a:t>iPad</a:t>
            </a:r>
            <a:r>
              <a:rPr lang="en-US" dirty="0" smtClean="0"/>
              <a:t> Pilot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75228" y="3348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596" y="2332405"/>
            <a:ext cx="4368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41" indent="-571441">
              <a:buFont typeface="Arial"/>
              <a:buChar char="•"/>
            </a:pPr>
            <a:r>
              <a:rPr lang="en-US" sz="2800" b="1" dirty="0" smtClean="0"/>
              <a:t>2 Teachers/grade level</a:t>
            </a:r>
            <a:endParaRPr lang="en-US" sz="2800" b="1" dirty="0" smtClean="0"/>
          </a:p>
          <a:p>
            <a:pPr marL="571441" indent="-571441">
              <a:buFont typeface="Arial"/>
              <a:buChar char="•"/>
            </a:pPr>
            <a:r>
              <a:rPr lang="en-US" sz="2800" b="1" dirty="0" smtClean="0"/>
              <a:t>Existing Curriculum</a:t>
            </a:r>
          </a:p>
          <a:p>
            <a:pPr marL="571441" indent="-571441">
              <a:buFont typeface="Arial"/>
              <a:buChar char="•"/>
            </a:pPr>
            <a:r>
              <a:rPr lang="en-US" sz="2800" b="1" dirty="0" smtClean="0"/>
              <a:t>Teacher Input</a:t>
            </a:r>
            <a:endParaRPr lang="en-US" sz="2800" b="1" dirty="0"/>
          </a:p>
        </p:txBody>
      </p:sp>
      <p:pic>
        <p:nvPicPr>
          <p:cNvPr id="13" name="Picture 12" descr="image-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9523" y="1354749"/>
            <a:ext cx="6643652" cy="4725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-6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8301" y="1323527"/>
            <a:ext cx="6706093" cy="4725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614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iningbluepeo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82" y="3183296"/>
            <a:ext cx="4237338" cy="3674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37413"/>
          </a:xfrm>
        </p:spPr>
        <p:txBody>
          <a:bodyPr/>
          <a:lstStyle/>
          <a:p>
            <a:r>
              <a:rPr lang="en-US" dirty="0" smtClean="0"/>
              <a:t>Professional Development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1217" y="2501787"/>
            <a:ext cx="520693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3600" dirty="0" smtClean="0"/>
              <a:t>Commitment </a:t>
            </a:r>
          </a:p>
          <a:p>
            <a:pPr>
              <a:buSzPct val="170000"/>
            </a:pPr>
            <a:endParaRPr lang="en-US" sz="3600" dirty="0" smtClean="0"/>
          </a:p>
          <a:p>
            <a:pPr>
              <a:buSzPct val="170000"/>
            </a:pPr>
            <a:r>
              <a:rPr lang="en-US" sz="3600" dirty="0" smtClean="0"/>
              <a:t>It’s all about Instruction!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4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Development</a:t>
            </a:r>
            <a:endParaRPr lang="en-US" dirty="0"/>
          </a:p>
        </p:txBody>
      </p:sp>
      <p:sp>
        <p:nvSpPr>
          <p:cNvPr id="3" name="Rectangle 7"/>
          <p:cNvSpPr>
            <a:spLocks/>
          </p:cNvSpPr>
          <p:nvPr/>
        </p:nvSpPr>
        <p:spPr bwMode="auto">
          <a:xfrm>
            <a:off x="4912531" y="3875070"/>
            <a:ext cx="3993221" cy="2830529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0531" y="2505670"/>
            <a:ext cx="5702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70000"/>
            </a:pPr>
            <a:r>
              <a:rPr lang="en-US" sz="2800" dirty="0" smtClean="0"/>
              <a:t>21st Century Learners and Learning</a:t>
            </a:r>
          </a:p>
          <a:p>
            <a:endParaRPr lang="en-US" sz="2800" dirty="0" smtClean="0"/>
          </a:p>
          <a:p>
            <a:pPr>
              <a:buSzPct val="170000"/>
            </a:pPr>
            <a:r>
              <a:rPr lang="en-US" sz="2800" u="sng" dirty="0" smtClean="0">
                <a:solidFill>
                  <a:srgbClr val="009999"/>
                </a:solidFill>
                <a:hlinkClick r:id="rId4"/>
              </a:rPr>
              <a:t>HEAT Framework</a:t>
            </a:r>
            <a:endParaRPr lang="en-US" sz="2800" u="sng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1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4488</TotalTime>
  <Words>671</Words>
  <Application>Microsoft Macintosh PowerPoint</Application>
  <PresentationFormat>On-screen Show (4:3)</PresentationFormat>
  <Paragraphs>188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Executive</vt:lpstr>
      <vt:lpstr>Imagine the Possibilities</vt:lpstr>
      <vt:lpstr>Polling Apps</vt:lpstr>
      <vt:lpstr>QR Code</vt:lpstr>
      <vt:lpstr>About Derry Township</vt:lpstr>
      <vt:lpstr>Mission &amp; Vision</vt:lpstr>
      <vt:lpstr>iPad Initiative Conception</vt:lpstr>
      <vt:lpstr>iPad Pilot</vt:lpstr>
      <vt:lpstr>Professional Development</vt:lpstr>
      <vt:lpstr>Professional Development</vt:lpstr>
      <vt:lpstr>Inservice Days</vt:lpstr>
      <vt:lpstr>Teacher/Classroom Perspective</vt:lpstr>
      <vt:lpstr>Kick-off Day - August Pilot Teachers Showcase of Possibilities</vt:lpstr>
      <vt:lpstr>Teacher Showcase of Possibilities</vt:lpstr>
      <vt:lpstr>Management</vt:lpstr>
      <vt:lpstr>PowerPoint Presentation</vt:lpstr>
      <vt:lpstr>Peripherals </vt:lpstr>
      <vt:lpstr>Management</vt:lpstr>
      <vt:lpstr>Existing Curriculum – Reading Street</vt:lpstr>
      <vt:lpstr>PowerPoint Presentation</vt:lpstr>
    </vt:vector>
  </TitlesOfParts>
  <Company>dtsd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Imagine the Possibilities</dc:title>
  <dc:creator>TRACI LANDRY</dc:creator>
  <cp:lastModifiedBy>TRACI LANDRY</cp:lastModifiedBy>
  <cp:revision>24</cp:revision>
  <cp:lastPrinted>2012-12-14T20:21:44Z</cp:lastPrinted>
  <dcterms:created xsi:type="dcterms:W3CDTF">2012-12-14T15:00:35Z</dcterms:created>
  <dcterms:modified xsi:type="dcterms:W3CDTF">2012-12-17T17:48:44Z</dcterms:modified>
</cp:coreProperties>
</file>